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7302500" cy="9586913"/>
  <p:embeddedFontLst>
    <p:embeddedFont>
      <p:font typeface="Arial Narrow" panose="020B0604020202020204" pitchFamily="3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itchFamily="2" charset="0"/>
      <p:regular r:id="rId22"/>
      <p:bold r:id="rId23"/>
      <p:italic r:id="rId24"/>
      <p:boldItalic r:id="rId25"/>
    </p:embeddedFont>
    <p:embeddedFont>
      <p:font typeface="Spectral" panose="02020502060000000000" pitchFamily="18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9"/>
    <p:restoredTop sz="94720"/>
  </p:normalViewPr>
  <p:slideViewPr>
    <p:cSldViewPr snapToGrid="0">
      <p:cViewPr varScale="1">
        <p:scale>
          <a:sx n="272" d="100"/>
          <a:sy n="272" d="100"/>
        </p:scale>
        <p:origin x="216" y="4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2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14800" y="0"/>
            <a:ext cx="32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06400" y="685800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44000"/>
            <a:ext cx="32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85ba76985f_15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" name="Google Shape;23;g85ba76985f_15_23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g85ba76985f_15_23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732f790f5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732f790f5_2_14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8732f790f5_2_14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5ba76985f_18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5ba76985f_18_15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g85ba76985f_18_15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87367eca4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Google Shape;37;g87367eca42_0_10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g87367eca42_0_10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5ba76985f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85ba76985f_4_0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g85ba76985f_4_0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5ba76985f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5ba76985f_11_0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85ba76985f_11_0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873af55d3f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873af55d3f_1_3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873af55d3f_1_3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5ba76985f_1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5ba76985f_18_0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85ba76985f_18_0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5ba76985f_1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5ba76985f_11_60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85ba76985f_11_60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5ba76985f_17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85ba76985f_17_9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g85ba76985f_17_9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5ba76985f_1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5024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5ba76985f_11_50:notes"/>
          <p:cNvSpPr txBox="1">
            <a:spLocks noGrp="1"/>
          </p:cNvSpPr>
          <p:nvPr>
            <p:ph type="body" idx="1"/>
          </p:nvPr>
        </p:nvSpPr>
        <p:spPr>
          <a:xfrm>
            <a:off x="990600" y="4572000"/>
            <a:ext cx="5334000" cy="426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85ba76985f_11_50:notes"/>
          <p:cNvSpPr txBox="1">
            <a:spLocks noGrp="1"/>
          </p:cNvSpPr>
          <p:nvPr>
            <p:ph type="sldNum" idx="12"/>
          </p:nvPr>
        </p:nvSpPr>
        <p:spPr>
          <a:xfrm>
            <a:off x="4114800" y="9144000"/>
            <a:ext cx="32004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685800" y="128100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685800" y="2914650"/>
            <a:ext cx="7677492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300"/>
              </a:spcBef>
              <a:spcAft>
                <a:spcPts val="0"/>
              </a:spcAft>
              <a:buSzPts val="900"/>
              <a:buNone/>
              <a:defRPr sz="1500" b="0"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485"/>
              <a:buNone/>
              <a:defRPr/>
            </a:lvl2pPr>
            <a:lvl3pPr lvl="2" algn="ctr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080"/>
              <a:buNone/>
              <a:defRPr/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/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/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64052" y="285750"/>
            <a:ext cx="8405982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375774" y="1021556"/>
            <a:ext cx="7896300" cy="3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85750">
              <a:spcBef>
                <a:spcPts val="900"/>
              </a:spcBef>
              <a:spcAft>
                <a:spcPts val="0"/>
              </a:spcAft>
              <a:buSzPts val="900"/>
              <a:buChar char="◼"/>
              <a:defRPr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22897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485"/>
              <a:buChar char="▪"/>
              <a:defRPr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7180" algn="l">
              <a:spcBef>
                <a:spcPts val="450"/>
              </a:spcBef>
              <a:spcAft>
                <a:spcPts val="0"/>
              </a:spcAft>
              <a:buClr>
                <a:schemeClr val="dk1"/>
              </a:buClr>
              <a:buSzPts val="1080"/>
              <a:buChar char="▪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57762" y="285750"/>
            <a:ext cx="8329038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88158" y="278387"/>
            <a:ext cx="838891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96876" y="1021556"/>
            <a:ext cx="7896225" cy="3729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85750" algn="l" rtl="0">
              <a:spcBef>
                <a:spcPts val="300"/>
              </a:spcBef>
              <a:spcAft>
                <a:spcPts val="0"/>
              </a:spcAft>
              <a:buClr>
                <a:srgbClr val="A81C5B"/>
              </a:buClr>
              <a:buSzPts val="900"/>
              <a:buFont typeface="Noto Sans Symbols"/>
              <a:buChar char="⬛"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2897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485"/>
              <a:buFont typeface="Noto Sans Symbols"/>
              <a:buChar char="▪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7180" algn="l" rtl="0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Noto Sans Symbols"/>
              <a:buChar char="▪"/>
              <a:defRPr sz="135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845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 txBox="1"/>
          <p:nvPr/>
        </p:nvSpPr>
        <p:spPr>
          <a:xfrm>
            <a:off x="6567975" y="2778050"/>
            <a:ext cx="21312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1">
                <a:latin typeface="Calibri"/>
                <a:ea typeface="Calibri"/>
                <a:cs typeface="Calibri"/>
                <a:sym typeface="Calibri"/>
              </a:rPr>
              <a:t>Source: Chen et al, XGBoost: A Scalable Tree Boosting System</a:t>
            </a:r>
            <a:endParaRPr sz="600" i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6" descr="T:\work\ETH corporate design\eth_logo_black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43100" y="4614256"/>
            <a:ext cx="1415175" cy="357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19925" y="604075"/>
            <a:ext cx="4463749" cy="2218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/>
          <p:nvPr/>
        </p:nvSpPr>
        <p:spPr>
          <a:xfrm>
            <a:off x="601875" y="1263975"/>
            <a:ext cx="2752200" cy="357900"/>
          </a:xfrm>
          <a:prstGeom prst="rect">
            <a:avLst/>
          </a:prstGeom>
          <a:solidFill>
            <a:srgbClr val="4471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601875" y="1689975"/>
            <a:ext cx="2752200" cy="1954200"/>
          </a:xfrm>
          <a:prstGeom prst="rect">
            <a:avLst/>
          </a:prstGeom>
          <a:solidFill>
            <a:srgbClr val="4471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Optimizing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XGBoost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6"/>
          <p:cNvSpPr/>
          <p:nvPr/>
        </p:nvSpPr>
        <p:spPr>
          <a:xfrm rot="10800000">
            <a:off x="1854925" y="3644175"/>
            <a:ext cx="291000" cy="251700"/>
          </a:xfrm>
          <a:prstGeom prst="triangle">
            <a:avLst>
              <a:gd name="adj" fmla="val 50000"/>
            </a:avLst>
          </a:prstGeom>
          <a:solidFill>
            <a:srgbClr val="4471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/>
          <p:nvPr/>
        </p:nvSpPr>
        <p:spPr>
          <a:xfrm>
            <a:off x="3845850" y="2900475"/>
            <a:ext cx="1452300" cy="48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375823"/>
                </a:solidFill>
                <a:latin typeface="Calibri"/>
                <a:ea typeface="Calibri"/>
                <a:cs typeface="Calibri"/>
                <a:sym typeface="Calibri"/>
              </a:rPr>
              <a:t>Team 39</a:t>
            </a:r>
            <a:endParaRPr sz="2000" b="1">
              <a:solidFill>
                <a:srgbClr val="37582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 txBox="1"/>
          <p:nvPr/>
        </p:nvSpPr>
        <p:spPr>
          <a:xfrm>
            <a:off x="3867750" y="3310050"/>
            <a:ext cx="4712100" cy="48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>
                <a:solidFill>
                  <a:srgbClr val="375823"/>
                </a:solidFill>
                <a:latin typeface="Calibri"/>
                <a:ea typeface="Calibri"/>
                <a:cs typeface="Calibri"/>
                <a:sym typeface="Calibri"/>
              </a:rPr>
              <a:t>Amory Hoste, Fizza Zafar, Noman Sheikh and Rishabh Singh</a:t>
            </a:r>
            <a:endParaRPr sz="1300" b="1">
              <a:solidFill>
                <a:srgbClr val="37582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15"/>
          <p:cNvPicPr preferRelativeResize="0"/>
          <p:nvPr/>
        </p:nvPicPr>
        <p:blipFill rotWithShape="1">
          <a:blip r:embed="rId3">
            <a:alphaModFix/>
          </a:blip>
          <a:srcRect l="7876" t="7708" b="11063"/>
          <a:stretch/>
        </p:blipFill>
        <p:spPr>
          <a:xfrm>
            <a:off x="1990000" y="984187"/>
            <a:ext cx="5761526" cy="3810478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5"/>
          <p:cNvSpPr txBox="1"/>
          <p:nvPr/>
        </p:nvSpPr>
        <p:spPr>
          <a:xfrm>
            <a:off x="1874675" y="705163"/>
            <a:ext cx="15411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P(n) [flops/cycle]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15"/>
          <p:cNvSpPr txBox="1"/>
          <p:nvPr/>
        </p:nvSpPr>
        <p:spPr>
          <a:xfrm>
            <a:off x="4412775" y="4753488"/>
            <a:ext cx="15411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I(n) [flops/byte]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15"/>
          <p:cNvSpPr txBox="1">
            <a:spLocks noGrp="1"/>
          </p:cNvSpPr>
          <p:nvPr>
            <p:ph type="title"/>
          </p:nvPr>
        </p:nvSpPr>
        <p:spPr>
          <a:xfrm>
            <a:off x="226125" y="235475"/>
            <a:ext cx="8406000" cy="416100"/>
          </a:xfrm>
          <a:prstGeom prst="rect">
            <a:avLst/>
          </a:prstGeom>
        </p:spPr>
        <p:txBody>
          <a:bodyPr spcFirstLastPara="1" wrap="square" lIns="91425" tIns="91425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Roofline Plot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094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1581788" y="2988000"/>
            <a:ext cx="2500500" cy="13683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6967" y="3210837"/>
            <a:ext cx="1534286" cy="786967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/>
          <p:nvPr/>
        </p:nvSpPr>
        <p:spPr>
          <a:xfrm>
            <a:off x="7425055" y="130539"/>
            <a:ext cx="1347600" cy="7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4491793" y="859250"/>
            <a:ext cx="4280700" cy="12435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369000" y="966484"/>
            <a:ext cx="2500500" cy="12168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2399250" y="1116759"/>
            <a:ext cx="976500" cy="112320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5906751" y="1654770"/>
            <a:ext cx="1265400" cy="393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4576493" y="1654770"/>
            <a:ext cx="1265400" cy="393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" name="Google Shape;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179" y="1189321"/>
            <a:ext cx="1534286" cy="786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3860" y="1189330"/>
            <a:ext cx="250495" cy="786967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/>
          <p:nvPr/>
        </p:nvSpPr>
        <p:spPr>
          <a:xfrm>
            <a:off x="424179" y="987323"/>
            <a:ext cx="367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Spectral"/>
                <a:ea typeface="Spectral"/>
                <a:cs typeface="Spectral"/>
                <a:sym typeface="Spectral"/>
              </a:rPr>
              <a:t>Input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51" name="Google Shape;51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5256" y="1220071"/>
            <a:ext cx="250495" cy="786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78755" y="1137485"/>
            <a:ext cx="267196" cy="786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52549" y="1137467"/>
            <a:ext cx="260933" cy="7869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" name="Google Shape;54;p7"/>
          <p:cNvCxnSpPr/>
          <p:nvPr/>
        </p:nvCxnSpPr>
        <p:spPr>
          <a:xfrm>
            <a:off x="3375772" y="1567876"/>
            <a:ext cx="161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5" name="Google Shape;55;p7"/>
          <p:cNvSpPr/>
          <p:nvPr/>
        </p:nvSpPr>
        <p:spPr>
          <a:xfrm>
            <a:off x="5209078" y="915367"/>
            <a:ext cx="1310400" cy="492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2947" y="972696"/>
            <a:ext cx="805860" cy="393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49213" y="972697"/>
            <a:ext cx="135359" cy="393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17113" y="972688"/>
            <a:ext cx="132212" cy="393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21082" y="1715876"/>
            <a:ext cx="805334" cy="289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53293" y="1705923"/>
            <a:ext cx="810012" cy="291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58954" y="1715870"/>
            <a:ext cx="145590" cy="291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636078" y="1715870"/>
            <a:ext cx="153531" cy="291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796162" y="1705923"/>
            <a:ext cx="145590" cy="291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974616" y="1705925"/>
            <a:ext cx="150884" cy="2911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" name="Google Shape;65;p7"/>
          <p:cNvCxnSpPr>
            <a:stCxn id="55" idx="2"/>
            <a:endCxn id="47" idx="0"/>
          </p:cNvCxnSpPr>
          <p:nvPr/>
        </p:nvCxnSpPr>
        <p:spPr>
          <a:xfrm flipH="1">
            <a:off x="5209078" y="1407367"/>
            <a:ext cx="655200" cy="247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" name="Google Shape;66;p7"/>
          <p:cNvCxnSpPr>
            <a:stCxn id="55" idx="2"/>
            <a:endCxn id="46" idx="0"/>
          </p:cNvCxnSpPr>
          <p:nvPr/>
        </p:nvCxnSpPr>
        <p:spPr>
          <a:xfrm>
            <a:off x="5864278" y="1407367"/>
            <a:ext cx="675300" cy="247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" name="Google Shape;67;p7"/>
          <p:cNvSpPr/>
          <p:nvPr/>
        </p:nvSpPr>
        <p:spPr>
          <a:xfrm>
            <a:off x="7779979" y="1053803"/>
            <a:ext cx="378000" cy="149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0000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">
                <a:latin typeface="Spectral"/>
                <a:ea typeface="Spectral"/>
                <a:cs typeface="Spectral"/>
                <a:sym typeface="Spectral"/>
              </a:rPr>
              <a:t>xi,2 &lt;= 10</a:t>
            </a:r>
            <a:endParaRPr sz="65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8" name="Google Shape;68;p7"/>
          <p:cNvSpPr/>
          <p:nvPr/>
        </p:nvSpPr>
        <p:spPr>
          <a:xfrm>
            <a:off x="7474223" y="1285604"/>
            <a:ext cx="378000" cy="149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7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-8.5</a:t>
            </a:r>
            <a:endParaRPr sz="7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9" name="Google Shape;69;p7"/>
          <p:cNvSpPr/>
          <p:nvPr/>
        </p:nvSpPr>
        <p:spPr>
          <a:xfrm>
            <a:off x="8089051" y="1285609"/>
            <a:ext cx="408900" cy="149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xi,4 &lt;= 6.5</a:t>
            </a:r>
            <a:endParaRPr sz="650"/>
          </a:p>
        </p:txBody>
      </p:sp>
      <p:sp>
        <p:nvSpPr>
          <p:cNvPr id="70" name="Google Shape;70;p7"/>
          <p:cNvSpPr/>
          <p:nvPr/>
        </p:nvSpPr>
        <p:spPr>
          <a:xfrm>
            <a:off x="7900055" y="1517404"/>
            <a:ext cx="378000" cy="149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xi,2 &lt;= 45</a:t>
            </a:r>
            <a:endParaRPr sz="650"/>
          </a:p>
        </p:txBody>
      </p:sp>
      <p:sp>
        <p:nvSpPr>
          <p:cNvPr id="71" name="Google Shape;71;p7"/>
          <p:cNvSpPr/>
          <p:nvPr/>
        </p:nvSpPr>
        <p:spPr>
          <a:xfrm>
            <a:off x="8334969" y="1521035"/>
            <a:ext cx="378000" cy="149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10.5</a:t>
            </a:r>
            <a:endParaRPr sz="700"/>
          </a:p>
        </p:txBody>
      </p:sp>
      <p:cxnSp>
        <p:nvCxnSpPr>
          <p:cNvPr id="72" name="Google Shape;72;p7"/>
          <p:cNvCxnSpPr>
            <a:stCxn id="67" idx="2"/>
            <a:endCxn id="68" idx="0"/>
          </p:cNvCxnSpPr>
          <p:nvPr/>
        </p:nvCxnSpPr>
        <p:spPr>
          <a:xfrm flipH="1">
            <a:off x="7663279" y="1203503"/>
            <a:ext cx="305700" cy="82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3" name="Google Shape;73;p7"/>
          <p:cNvCxnSpPr>
            <a:stCxn id="67" idx="2"/>
            <a:endCxn id="69" idx="0"/>
          </p:cNvCxnSpPr>
          <p:nvPr/>
        </p:nvCxnSpPr>
        <p:spPr>
          <a:xfrm>
            <a:off x="7968979" y="1203503"/>
            <a:ext cx="324600" cy="82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4" name="Google Shape;74;p7"/>
          <p:cNvCxnSpPr>
            <a:stCxn id="69" idx="2"/>
            <a:endCxn id="70" idx="0"/>
          </p:cNvCxnSpPr>
          <p:nvPr/>
        </p:nvCxnSpPr>
        <p:spPr>
          <a:xfrm flipH="1">
            <a:off x="8089201" y="1435309"/>
            <a:ext cx="204300" cy="82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" name="Google Shape;75;p7"/>
          <p:cNvCxnSpPr>
            <a:stCxn id="69" idx="2"/>
            <a:endCxn id="71" idx="0"/>
          </p:cNvCxnSpPr>
          <p:nvPr/>
        </p:nvCxnSpPr>
        <p:spPr>
          <a:xfrm>
            <a:off x="8293501" y="1435309"/>
            <a:ext cx="230400" cy="85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6" name="Google Shape;76;p7"/>
          <p:cNvSpPr txBox="1"/>
          <p:nvPr/>
        </p:nvSpPr>
        <p:spPr>
          <a:xfrm>
            <a:off x="7233567" y="1851376"/>
            <a:ext cx="1323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Spectral"/>
                <a:ea typeface="Spectral"/>
                <a:cs typeface="Spectral"/>
                <a:sym typeface="Spectral"/>
              </a:rPr>
              <a:t>...</a:t>
            </a:r>
            <a:endParaRPr sz="12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77" name="Google Shape;77;p7"/>
          <p:cNvSpPr/>
          <p:nvPr/>
        </p:nvSpPr>
        <p:spPr>
          <a:xfrm>
            <a:off x="7685062" y="1756451"/>
            <a:ext cx="378000" cy="149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7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6</a:t>
            </a:r>
            <a:endParaRPr sz="7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78" name="Google Shape;78;p7"/>
          <p:cNvSpPr/>
          <p:nvPr/>
        </p:nvSpPr>
        <p:spPr>
          <a:xfrm>
            <a:off x="8119977" y="1760082"/>
            <a:ext cx="378000" cy="149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-4</a:t>
            </a:r>
            <a:endParaRPr sz="700"/>
          </a:p>
        </p:txBody>
      </p:sp>
      <p:cxnSp>
        <p:nvCxnSpPr>
          <p:cNvPr id="79" name="Google Shape;79;p7"/>
          <p:cNvCxnSpPr>
            <a:stCxn id="70" idx="2"/>
            <a:endCxn id="77" idx="0"/>
          </p:cNvCxnSpPr>
          <p:nvPr/>
        </p:nvCxnSpPr>
        <p:spPr>
          <a:xfrm flipH="1">
            <a:off x="7873955" y="1667104"/>
            <a:ext cx="215100" cy="89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" name="Google Shape;80;p7"/>
          <p:cNvCxnSpPr>
            <a:stCxn id="70" idx="2"/>
            <a:endCxn id="78" idx="0"/>
          </p:cNvCxnSpPr>
          <p:nvPr/>
        </p:nvCxnSpPr>
        <p:spPr>
          <a:xfrm>
            <a:off x="8089055" y="1667104"/>
            <a:ext cx="219900" cy="93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81" name="Google Shape;8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0273" y="172091"/>
            <a:ext cx="1177544" cy="6042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7"/>
          <p:cNvCxnSpPr>
            <a:stCxn id="83" idx="2"/>
            <a:endCxn id="51" idx="2"/>
          </p:cNvCxnSpPr>
          <p:nvPr/>
        </p:nvCxnSpPr>
        <p:spPr>
          <a:xfrm rot="5400000" flipH="1">
            <a:off x="5548025" y="-450400"/>
            <a:ext cx="95700" cy="5010600"/>
          </a:xfrm>
          <a:prstGeom prst="bentConnector3">
            <a:avLst>
              <a:gd name="adj1" fmla="val -248824"/>
            </a:avLst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84" name="Google Shape;84;p7"/>
          <p:cNvCxnSpPr/>
          <p:nvPr/>
        </p:nvCxnSpPr>
        <p:spPr>
          <a:xfrm>
            <a:off x="4211549" y="1567876"/>
            <a:ext cx="161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85" name="Google Shape;85;p7"/>
          <p:cNvSpPr txBox="1"/>
          <p:nvPr/>
        </p:nvSpPr>
        <p:spPr>
          <a:xfrm>
            <a:off x="4514900" y="859259"/>
            <a:ext cx="6099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Spectral"/>
                <a:ea typeface="Spectral"/>
                <a:cs typeface="Spectral"/>
                <a:sym typeface="Spectral"/>
              </a:rPr>
              <a:t>Build trees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86" name="Google Shape;86;p7"/>
          <p:cNvSpPr/>
          <p:nvPr/>
        </p:nvSpPr>
        <p:spPr>
          <a:xfrm>
            <a:off x="5496988" y="964889"/>
            <a:ext cx="161700" cy="419100"/>
          </a:xfrm>
          <a:prstGeom prst="rect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" name="Google Shape;87;p7"/>
          <p:cNvCxnSpPr>
            <a:stCxn id="86" idx="0"/>
            <a:endCxn id="88" idx="1"/>
          </p:cNvCxnSpPr>
          <p:nvPr/>
        </p:nvCxnSpPr>
        <p:spPr>
          <a:xfrm rot="-5400000">
            <a:off x="5488738" y="757589"/>
            <a:ext cx="296400" cy="118200"/>
          </a:xfrm>
          <a:prstGeom prst="bentConnector2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88" name="Google Shape;88;p7"/>
          <p:cNvSpPr txBox="1"/>
          <p:nvPr/>
        </p:nvSpPr>
        <p:spPr>
          <a:xfrm>
            <a:off x="5696150" y="560234"/>
            <a:ext cx="1177500" cy="2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980000"/>
                </a:solidFill>
                <a:latin typeface="Spectral"/>
                <a:ea typeface="Spectral"/>
                <a:cs typeface="Spectral"/>
                <a:sym typeface="Spectral"/>
              </a:rPr>
              <a:t> Split finding returns feature 2, value 10</a:t>
            </a:r>
            <a:endParaRPr sz="900">
              <a:solidFill>
                <a:srgbClr val="98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89" name="Google Shape;89;p7"/>
          <p:cNvSpPr txBox="1"/>
          <p:nvPr/>
        </p:nvSpPr>
        <p:spPr>
          <a:xfrm>
            <a:off x="4830925" y="1453109"/>
            <a:ext cx="540900" cy="1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980000"/>
                </a:solidFill>
                <a:latin typeface="Spectral"/>
                <a:ea typeface="Spectral"/>
                <a:cs typeface="Spectral"/>
                <a:sym typeface="Spectral"/>
              </a:rPr>
              <a:t>xi,2 &lt;= 10</a:t>
            </a:r>
            <a:endParaRPr sz="1000">
              <a:solidFill>
                <a:srgbClr val="98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0" name="Google Shape;90;p7"/>
          <p:cNvSpPr txBox="1"/>
          <p:nvPr/>
        </p:nvSpPr>
        <p:spPr>
          <a:xfrm>
            <a:off x="6416300" y="1453109"/>
            <a:ext cx="478800" cy="1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980000"/>
                </a:solidFill>
                <a:latin typeface="Spectral"/>
                <a:ea typeface="Spectral"/>
                <a:cs typeface="Spectral"/>
                <a:sym typeface="Spectral"/>
              </a:rPr>
              <a:t>xi,2 &gt; 10</a:t>
            </a:r>
            <a:endParaRPr sz="1000">
              <a:solidFill>
                <a:srgbClr val="98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1" name="Google Shape;91;p7"/>
          <p:cNvSpPr txBox="1"/>
          <p:nvPr/>
        </p:nvSpPr>
        <p:spPr>
          <a:xfrm>
            <a:off x="923552" y="1997100"/>
            <a:ext cx="5829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980000"/>
                </a:solidFill>
                <a:latin typeface="Spectral"/>
                <a:ea typeface="Spectral"/>
                <a:cs typeface="Spectral"/>
                <a:sym typeface="Spectral"/>
              </a:rPr>
              <a:t>Features</a:t>
            </a:r>
            <a:endParaRPr sz="1000">
              <a:solidFill>
                <a:srgbClr val="98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2" name="Google Shape;92;p7"/>
          <p:cNvSpPr txBox="1"/>
          <p:nvPr/>
        </p:nvSpPr>
        <p:spPr>
          <a:xfrm>
            <a:off x="2446126" y="1997109"/>
            <a:ext cx="41405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980000"/>
                </a:solidFill>
                <a:latin typeface="Spectral"/>
                <a:ea typeface="Spectral"/>
                <a:cs typeface="Spectral"/>
                <a:sym typeface="Spectral"/>
              </a:rPr>
              <a:t>Labels</a:t>
            </a:r>
            <a:endParaRPr sz="1000" dirty="0">
              <a:solidFill>
                <a:srgbClr val="98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3" name="Google Shape;93;p7"/>
          <p:cNvSpPr txBox="1"/>
          <p:nvPr/>
        </p:nvSpPr>
        <p:spPr>
          <a:xfrm>
            <a:off x="1636967" y="2988002"/>
            <a:ext cx="367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Spectral"/>
                <a:ea typeface="Spectral"/>
                <a:cs typeface="Spectral"/>
                <a:sym typeface="Spectral"/>
              </a:rPr>
              <a:t>Input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4" name="Google Shape;94;p7"/>
          <p:cNvSpPr txBox="1"/>
          <p:nvPr/>
        </p:nvSpPr>
        <p:spPr>
          <a:xfrm>
            <a:off x="2136339" y="4018616"/>
            <a:ext cx="5829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980000"/>
                </a:solidFill>
                <a:latin typeface="Spectral"/>
                <a:ea typeface="Spectral"/>
                <a:cs typeface="Spectral"/>
                <a:sym typeface="Spectral"/>
              </a:rPr>
              <a:t>Features</a:t>
            </a:r>
            <a:endParaRPr sz="1000">
              <a:solidFill>
                <a:srgbClr val="98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95" name="Google Shape;95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53067" y="3210839"/>
            <a:ext cx="267196" cy="786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26861" y="3210820"/>
            <a:ext cx="260933" cy="78696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7"/>
          <p:cNvSpPr txBox="1"/>
          <p:nvPr/>
        </p:nvSpPr>
        <p:spPr>
          <a:xfrm>
            <a:off x="3346688" y="4018625"/>
            <a:ext cx="641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980000"/>
                </a:solidFill>
                <a:latin typeface="Spectral"/>
                <a:ea typeface="Spectral"/>
                <a:cs typeface="Spectral"/>
                <a:sym typeface="Spectral"/>
              </a:rPr>
              <a:t>Gradients Hessians</a:t>
            </a:r>
            <a:endParaRPr sz="1000">
              <a:solidFill>
                <a:srgbClr val="98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8" name="Google Shape;98;p7"/>
          <p:cNvSpPr/>
          <p:nvPr/>
        </p:nvSpPr>
        <p:spPr>
          <a:xfrm>
            <a:off x="5633275" y="3341445"/>
            <a:ext cx="2864700" cy="146460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" name="Google Shape;99;p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5762963" y="3418117"/>
            <a:ext cx="2605160" cy="1042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7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959322" y="4541629"/>
            <a:ext cx="2299372" cy="221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7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1586743" y="4567425"/>
            <a:ext cx="2702821" cy="486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7"/>
          <p:cNvCxnSpPr>
            <a:endCxn id="101" idx="1"/>
          </p:cNvCxnSpPr>
          <p:nvPr/>
        </p:nvCxnSpPr>
        <p:spPr>
          <a:xfrm rot="5400000">
            <a:off x="1331743" y="4317175"/>
            <a:ext cx="748500" cy="238500"/>
          </a:xfrm>
          <a:prstGeom prst="bentConnector4">
            <a:avLst>
              <a:gd name="adj1" fmla="val 33751"/>
              <a:gd name="adj2" fmla="val 199843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03" name="Google Shape;103;p7"/>
          <p:cNvSpPr/>
          <p:nvPr/>
        </p:nvSpPr>
        <p:spPr>
          <a:xfrm>
            <a:off x="1686013" y="3997788"/>
            <a:ext cx="269700" cy="56775"/>
          </a:xfrm>
          <a:custGeom>
            <a:avLst/>
            <a:gdLst/>
            <a:ahLst/>
            <a:cxnLst/>
            <a:rect l="l" t="t" r="r" b="b"/>
            <a:pathLst>
              <a:path w="10788" h="2271" extrusionOk="0">
                <a:moveTo>
                  <a:pt x="10788" y="0"/>
                </a:moveTo>
                <a:lnTo>
                  <a:pt x="10788" y="2271"/>
                </a:lnTo>
                <a:lnTo>
                  <a:pt x="0" y="2271"/>
                </a:lnTo>
                <a:lnTo>
                  <a:pt x="0" y="189"/>
                </a:ln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4" name="Google Shape;104;p7"/>
          <p:cNvSpPr txBox="1"/>
          <p:nvPr/>
        </p:nvSpPr>
        <p:spPr>
          <a:xfrm>
            <a:off x="186900" y="3980775"/>
            <a:ext cx="1351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Spectral"/>
                <a:ea typeface="Spectral"/>
                <a:cs typeface="Spectral"/>
                <a:sym typeface="Spectral"/>
              </a:rPr>
              <a:t>Sort Gradients and Hessians on feature k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105" name="Google Shape;105;p7"/>
          <p:cNvCxnSpPr>
            <a:stCxn id="101" idx="3"/>
            <a:endCxn id="98" idx="1"/>
          </p:cNvCxnSpPr>
          <p:nvPr/>
        </p:nvCxnSpPr>
        <p:spPr>
          <a:xfrm rot="10800000" flipH="1">
            <a:off x="4289564" y="4073875"/>
            <a:ext cx="1343700" cy="736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06" name="Google Shape;106;p7"/>
          <p:cNvSpPr txBox="1"/>
          <p:nvPr/>
        </p:nvSpPr>
        <p:spPr>
          <a:xfrm>
            <a:off x="4519625" y="3735325"/>
            <a:ext cx="1084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Spectral"/>
                <a:ea typeface="Spectral"/>
                <a:cs typeface="Spectral"/>
                <a:sym typeface="Spectral"/>
              </a:rPr>
              <a:t>Calculate Gain for 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Spectral"/>
                <a:ea typeface="Spectral"/>
                <a:cs typeface="Spectral"/>
                <a:sym typeface="Spectral"/>
              </a:rPr>
              <a:t>each possible split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7" name="Google Shape;107;p7"/>
          <p:cNvSpPr txBox="1"/>
          <p:nvPr/>
        </p:nvSpPr>
        <p:spPr>
          <a:xfrm>
            <a:off x="3928541" y="2673225"/>
            <a:ext cx="17826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980000"/>
                </a:solidFill>
                <a:latin typeface="Spectral"/>
                <a:ea typeface="Spectral"/>
                <a:cs typeface="Spectral"/>
                <a:sym typeface="Spectral"/>
              </a:rPr>
              <a:t>repeat for all features k ∈ {1..m}</a:t>
            </a:r>
            <a:endParaRPr sz="1000">
              <a:solidFill>
                <a:srgbClr val="98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108" name="Google Shape;108;p7"/>
          <p:cNvCxnSpPr/>
          <p:nvPr/>
        </p:nvCxnSpPr>
        <p:spPr>
          <a:xfrm>
            <a:off x="257175" y="2571351"/>
            <a:ext cx="8557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09" name="Google Shape;109;p7"/>
          <p:cNvSpPr txBox="1"/>
          <p:nvPr/>
        </p:nvSpPr>
        <p:spPr>
          <a:xfrm>
            <a:off x="311925" y="133450"/>
            <a:ext cx="22488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Algorithm Overview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7"/>
          <p:cNvSpPr/>
          <p:nvPr/>
        </p:nvSpPr>
        <p:spPr>
          <a:xfrm>
            <a:off x="7427375" y="130550"/>
            <a:ext cx="1347600" cy="1972200"/>
          </a:xfrm>
          <a:prstGeom prst="rect">
            <a:avLst/>
          </a:prstGeom>
          <a:noFill/>
          <a:ln w="9525" cap="flat" cmpd="sng">
            <a:solidFill>
              <a:srgbClr val="999999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"/>
          <p:cNvSpPr txBox="1">
            <a:spLocks noGrp="1"/>
          </p:cNvSpPr>
          <p:nvPr>
            <p:ph type="title"/>
          </p:nvPr>
        </p:nvSpPr>
        <p:spPr>
          <a:xfrm>
            <a:off x="364052" y="285750"/>
            <a:ext cx="8406000" cy="571500"/>
          </a:xfrm>
          <a:prstGeom prst="rect">
            <a:avLst/>
          </a:prstGeom>
        </p:spPr>
        <p:txBody>
          <a:bodyPr spcFirstLastPara="1" wrap="square" lIns="91425" tIns="91425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Overview of Results</a:t>
            </a:r>
            <a:endParaRPr/>
          </a:p>
        </p:txBody>
      </p:sp>
      <p:sp>
        <p:nvSpPr>
          <p:cNvPr id="116" name="Google Shape;116;p8"/>
          <p:cNvSpPr txBox="1"/>
          <p:nvPr/>
        </p:nvSpPr>
        <p:spPr>
          <a:xfrm>
            <a:off x="6200575" y="1326350"/>
            <a:ext cx="1342500" cy="8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2.1</a:t>
            </a:r>
            <a:r>
              <a:rPr lang="en-US" sz="30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000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8"/>
          <p:cNvSpPr txBox="1"/>
          <p:nvPr/>
        </p:nvSpPr>
        <p:spPr>
          <a:xfrm>
            <a:off x="6680875" y="2001850"/>
            <a:ext cx="17436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SPEEDUP </a:t>
            </a:r>
            <a:r>
              <a:rPr lang="en-US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IN</a:t>
            </a:r>
            <a:endParaRPr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RUNTIME </a:t>
            </a:r>
            <a:r>
              <a:rPr lang="en-US" sz="13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OF</a:t>
            </a:r>
            <a:endParaRPr sz="1300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TREE CREATION</a:t>
            </a:r>
            <a:endParaRPr sz="1800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(WRT PRESORTING)</a:t>
            </a:r>
            <a:endParaRPr sz="1300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8"/>
          <p:cNvSpPr txBox="1"/>
          <p:nvPr/>
        </p:nvSpPr>
        <p:spPr>
          <a:xfrm>
            <a:off x="6250625" y="3040850"/>
            <a:ext cx="1342500" cy="8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6.2</a:t>
            </a:r>
            <a:r>
              <a:rPr lang="en-US" sz="27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2700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8"/>
          <p:cNvSpPr txBox="1"/>
          <p:nvPr/>
        </p:nvSpPr>
        <p:spPr>
          <a:xfrm>
            <a:off x="6730925" y="3563950"/>
            <a:ext cx="17436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SPEEDUP</a:t>
            </a:r>
            <a:endParaRPr sz="1600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(WRT BASELINE)</a:t>
            </a:r>
            <a:endParaRPr sz="1100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8"/>
          <p:cNvSpPr txBox="1"/>
          <p:nvPr/>
        </p:nvSpPr>
        <p:spPr>
          <a:xfrm>
            <a:off x="3363725" y="1326350"/>
            <a:ext cx="1342500" cy="8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3.8</a:t>
            </a:r>
            <a:r>
              <a:rPr lang="en-US" sz="30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0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8"/>
          <p:cNvSpPr txBox="1"/>
          <p:nvPr/>
        </p:nvSpPr>
        <p:spPr>
          <a:xfrm>
            <a:off x="3844025" y="2001850"/>
            <a:ext cx="18663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IMPROVEMENT </a:t>
            </a:r>
            <a:r>
              <a:rPr lang="en-US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IN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PERFORMANCE </a:t>
            </a:r>
            <a:r>
              <a:rPr lang="en-US" sz="13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OF</a:t>
            </a:r>
            <a:endParaRPr sz="13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SPLIT-FINDING</a:t>
            </a:r>
            <a:endParaRPr sz="18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(WRT PRESORTING)</a:t>
            </a:r>
            <a:endParaRPr sz="13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8"/>
          <p:cNvSpPr txBox="1"/>
          <p:nvPr/>
        </p:nvSpPr>
        <p:spPr>
          <a:xfrm>
            <a:off x="3413775" y="3040850"/>
            <a:ext cx="1342500" cy="8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44</a:t>
            </a:r>
            <a:r>
              <a:rPr lang="en-US" sz="27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27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8"/>
          <p:cNvSpPr txBox="1"/>
          <p:nvPr/>
        </p:nvSpPr>
        <p:spPr>
          <a:xfrm>
            <a:off x="3894075" y="3563950"/>
            <a:ext cx="17436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IMPROVEMENT</a:t>
            </a:r>
            <a:endParaRPr sz="16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(WRT BASELINE)</a:t>
            </a:r>
            <a:endParaRPr sz="11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8"/>
          <p:cNvSpPr txBox="1"/>
          <p:nvPr/>
        </p:nvSpPr>
        <p:spPr>
          <a:xfrm>
            <a:off x="849125" y="1326350"/>
            <a:ext cx="1342500" cy="8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4.8</a:t>
            </a:r>
            <a:r>
              <a:rPr lang="en-US" sz="30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0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8"/>
          <p:cNvSpPr txBox="1"/>
          <p:nvPr/>
        </p:nvSpPr>
        <p:spPr>
          <a:xfrm>
            <a:off x="1329425" y="2001850"/>
            <a:ext cx="1866300" cy="11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SPEEDUP </a:t>
            </a:r>
            <a:r>
              <a:rPr lang="en-US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IN</a:t>
            </a:r>
            <a:endParaRPr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RUNTIME </a:t>
            </a:r>
            <a:r>
              <a:rPr lang="en-US" sz="13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OF</a:t>
            </a:r>
            <a:endParaRPr sz="13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SPLIT-FINDING</a:t>
            </a:r>
            <a:endParaRPr sz="18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(WRT PRESORTING)</a:t>
            </a:r>
            <a:endParaRPr sz="13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8"/>
          <p:cNvSpPr txBox="1"/>
          <p:nvPr/>
        </p:nvSpPr>
        <p:spPr>
          <a:xfrm>
            <a:off x="899175" y="3040850"/>
            <a:ext cx="1342500" cy="8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27.1</a:t>
            </a:r>
            <a:r>
              <a:rPr lang="en-US" sz="27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27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8"/>
          <p:cNvSpPr txBox="1"/>
          <p:nvPr/>
        </p:nvSpPr>
        <p:spPr>
          <a:xfrm>
            <a:off x="1379475" y="3563950"/>
            <a:ext cx="17436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SPEEDUP</a:t>
            </a:r>
            <a:endParaRPr sz="16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073763"/>
                </a:solidFill>
                <a:latin typeface="Calibri"/>
                <a:ea typeface="Calibri"/>
                <a:cs typeface="Calibri"/>
                <a:sym typeface="Calibri"/>
              </a:rPr>
              <a:t>(WRT BASELINE)</a:t>
            </a:r>
            <a:endParaRPr sz="1100">
              <a:solidFill>
                <a:srgbClr val="0737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"/>
          <p:cNvSpPr/>
          <p:nvPr/>
        </p:nvSpPr>
        <p:spPr>
          <a:xfrm>
            <a:off x="745050" y="3010650"/>
            <a:ext cx="7644000" cy="165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title"/>
          </p:nvPr>
        </p:nvSpPr>
        <p:spPr>
          <a:xfrm>
            <a:off x="364052" y="285750"/>
            <a:ext cx="8406000" cy="571500"/>
          </a:xfrm>
          <a:prstGeom prst="rect">
            <a:avLst/>
          </a:prstGeom>
        </p:spPr>
        <p:txBody>
          <a:bodyPr spcFirstLastPara="1" wrap="square" lIns="91425" tIns="91425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Cost Analysis</a:t>
            </a:r>
            <a:endParaRPr/>
          </a:p>
        </p:txBody>
      </p:sp>
      <p:sp>
        <p:nvSpPr>
          <p:cNvPr id="135" name="Google Shape;135;p9"/>
          <p:cNvSpPr txBox="1">
            <a:spLocks noGrp="1"/>
          </p:cNvSpPr>
          <p:nvPr>
            <p:ph type="body" idx="1"/>
          </p:nvPr>
        </p:nvSpPr>
        <p:spPr>
          <a:xfrm>
            <a:off x="375775" y="1021555"/>
            <a:ext cx="7896300" cy="83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1700"/>
              <a:t>Asymptotic Runtime :  O(K.d.m.n.logn)</a:t>
            </a:r>
            <a:endParaRPr sz="1700"/>
          </a:p>
        </p:txBody>
      </p:sp>
      <p:sp>
        <p:nvSpPr>
          <p:cNvPr id="136" name="Google Shape;136;p9"/>
          <p:cNvSpPr txBox="1">
            <a:spLocks noGrp="1"/>
          </p:cNvSpPr>
          <p:nvPr>
            <p:ph type="body" idx="1"/>
          </p:nvPr>
        </p:nvSpPr>
        <p:spPr>
          <a:xfrm>
            <a:off x="358350" y="2116655"/>
            <a:ext cx="7896300" cy="83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1700"/>
              <a:t>Asymptotic Runtime with Presorting :  O(K.d.m.n)</a:t>
            </a:r>
            <a:endParaRPr sz="1700"/>
          </a:p>
        </p:txBody>
      </p:sp>
      <p:sp>
        <p:nvSpPr>
          <p:cNvPr id="137" name="Google Shape;137;p9"/>
          <p:cNvSpPr txBox="1"/>
          <p:nvPr/>
        </p:nvSpPr>
        <p:spPr>
          <a:xfrm>
            <a:off x="1070700" y="3601200"/>
            <a:ext cx="13164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9.m.n + 2.n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9"/>
          <p:cNvSpPr txBox="1"/>
          <p:nvPr/>
        </p:nvSpPr>
        <p:spPr>
          <a:xfrm>
            <a:off x="3779100" y="3601200"/>
            <a:ext cx="10548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3.m.n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9"/>
          <p:cNvSpPr txBox="1"/>
          <p:nvPr/>
        </p:nvSpPr>
        <p:spPr>
          <a:xfrm>
            <a:off x="6337425" y="3601200"/>
            <a:ext cx="10548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3.m.n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9"/>
          <p:cNvSpPr txBox="1"/>
          <p:nvPr/>
        </p:nvSpPr>
        <p:spPr>
          <a:xfrm>
            <a:off x="1031550" y="3941525"/>
            <a:ext cx="13947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Additions &amp;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Subtractions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9"/>
          <p:cNvSpPr txBox="1"/>
          <p:nvPr/>
        </p:nvSpPr>
        <p:spPr>
          <a:xfrm>
            <a:off x="3609150" y="3941525"/>
            <a:ext cx="13947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Multiplications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9"/>
          <p:cNvSpPr txBox="1"/>
          <p:nvPr/>
        </p:nvSpPr>
        <p:spPr>
          <a:xfrm>
            <a:off x="6186750" y="3941525"/>
            <a:ext cx="13947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B5394"/>
                </a:solidFill>
                <a:latin typeface="Calibri"/>
                <a:ea typeface="Calibri"/>
                <a:cs typeface="Calibri"/>
                <a:sym typeface="Calibri"/>
              </a:rPr>
              <a:t>Divisions</a:t>
            </a:r>
            <a:endParaRPr>
              <a:solidFill>
                <a:srgbClr val="0B539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9"/>
          <p:cNvSpPr txBox="1"/>
          <p:nvPr/>
        </p:nvSpPr>
        <p:spPr>
          <a:xfrm>
            <a:off x="4134500" y="1587400"/>
            <a:ext cx="5907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Calibri"/>
                <a:ea typeface="Calibri"/>
                <a:cs typeface="Calibri"/>
                <a:sym typeface="Calibri"/>
              </a:rPr>
              <a:t>Num of Trees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9"/>
          <p:cNvSpPr txBox="1"/>
          <p:nvPr/>
        </p:nvSpPr>
        <p:spPr>
          <a:xfrm>
            <a:off x="4958175" y="1587400"/>
            <a:ext cx="5907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Calibri"/>
                <a:ea typeface="Calibri"/>
                <a:cs typeface="Calibri"/>
                <a:sym typeface="Calibri"/>
              </a:rPr>
              <a:t>Depth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9"/>
          <p:cNvSpPr txBox="1"/>
          <p:nvPr/>
        </p:nvSpPr>
        <p:spPr>
          <a:xfrm>
            <a:off x="5668500" y="1587400"/>
            <a:ext cx="6690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Calibri"/>
                <a:ea typeface="Calibri"/>
                <a:cs typeface="Calibri"/>
                <a:sym typeface="Calibri"/>
              </a:rPr>
              <a:t>Num of Features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9"/>
          <p:cNvSpPr txBox="1"/>
          <p:nvPr/>
        </p:nvSpPr>
        <p:spPr>
          <a:xfrm>
            <a:off x="6549600" y="1587400"/>
            <a:ext cx="6690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Calibri"/>
                <a:ea typeface="Calibri"/>
                <a:cs typeface="Calibri"/>
                <a:sym typeface="Calibri"/>
              </a:rPr>
              <a:t>Num of Samples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7" name="Google Shape;147;p9"/>
          <p:cNvCxnSpPr/>
          <p:nvPr/>
        </p:nvCxnSpPr>
        <p:spPr>
          <a:xfrm rot="10800000" flipH="1">
            <a:off x="4542250" y="1387025"/>
            <a:ext cx="348600" cy="35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9"/>
          <p:cNvCxnSpPr/>
          <p:nvPr/>
        </p:nvCxnSpPr>
        <p:spPr>
          <a:xfrm>
            <a:off x="4585825" y="2014575"/>
            <a:ext cx="1194300" cy="29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9"/>
          <p:cNvCxnSpPr/>
          <p:nvPr/>
        </p:nvCxnSpPr>
        <p:spPr>
          <a:xfrm>
            <a:off x="5091475" y="1413050"/>
            <a:ext cx="122100" cy="38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9"/>
          <p:cNvCxnSpPr/>
          <p:nvPr/>
        </p:nvCxnSpPr>
        <p:spPr>
          <a:xfrm>
            <a:off x="5283250" y="1953550"/>
            <a:ext cx="688800" cy="39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9"/>
          <p:cNvCxnSpPr/>
          <p:nvPr/>
        </p:nvCxnSpPr>
        <p:spPr>
          <a:xfrm>
            <a:off x="5300700" y="1413050"/>
            <a:ext cx="662700" cy="35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9"/>
          <p:cNvCxnSpPr/>
          <p:nvPr/>
        </p:nvCxnSpPr>
        <p:spPr>
          <a:xfrm>
            <a:off x="5518625" y="1413050"/>
            <a:ext cx="1246800" cy="34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9"/>
          <p:cNvCxnSpPr/>
          <p:nvPr/>
        </p:nvCxnSpPr>
        <p:spPr>
          <a:xfrm rot="10800000">
            <a:off x="6111325" y="2014650"/>
            <a:ext cx="87300" cy="33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9"/>
          <p:cNvCxnSpPr/>
          <p:nvPr/>
        </p:nvCxnSpPr>
        <p:spPr>
          <a:xfrm rot="10800000" flipH="1">
            <a:off x="6399125" y="2023350"/>
            <a:ext cx="366300" cy="33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155;p9"/>
          <p:cNvSpPr txBox="1"/>
          <p:nvPr/>
        </p:nvSpPr>
        <p:spPr>
          <a:xfrm>
            <a:off x="1919150" y="2983150"/>
            <a:ext cx="50214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en-US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XACT </a:t>
            </a:r>
            <a:r>
              <a:rPr lang="en-US" sz="18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US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OST </a:t>
            </a:r>
            <a:r>
              <a:rPr lang="en-US" sz="18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-US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EASUREMENT</a:t>
            </a:r>
            <a:endParaRPr b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Per call to split-finding (with presorted data)</a:t>
            </a:r>
            <a:endParaRPr b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"/>
          <p:cNvSpPr txBox="1">
            <a:spLocks noGrp="1"/>
          </p:cNvSpPr>
          <p:nvPr>
            <p:ph type="title"/>
          </p:nvPr>
        </p:nvSpPr>
        <p:spPr>
          <a:xfrm>
            <a:off x="369002" y="196750"/>
            <a:ext cx="8406000" cy="571500"/>
          </a:xfrm>
          <a:prstGeom prst="rect">
            <a:avLst/>
          </a:prstGeom>
        </p:spPr>
        <p:txBody>
          <a:bodyPr spcFirstLastPara="1" wrap="square" lIns="91425" tIns="91425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Optimization Workflow</a:t>
            </a:r>
            <a:endParaRPr/>
          </a:p>
        </p:txBody>
      </p:sp>
      <p:sp>
        <p:nvSpPr>
          <p:cNvPr id="162" name="Google Shape;162;p10"/>
          <p:cNvSpPr txBox="1"/>
          <p:nvPr/>
        </p:nvSpPr>
        <p:spPr>
          <a:xfrm>
            <a:off x="505050" y="2301525"/>
            <a:ext cx="1389600" cy="5361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Row Major Baseline (54.66)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3" name="Google Shape;163;p10"/>
          <p:cNvCxnSpPr>
            <a:stCxn id="162" idx="3"/>
            <a:endCxn id="164" idx="1"/>
          </p:cNvCxnSpPr>
          <p:nvPr/>
        </p:nvCxnSpPr>
        <p:spPr>
          <a:xfrm>
            <a:off x="1894650" y="2569575"/>
            <a:ext cx="6162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4" name="Google Shape;164;p10"/>
          <p:cNvSpPr txBox="1"/>
          <p:nvPr/>
        </p:nvSpPr>
        <p:spPr>
          <a:xfrm>
            <a:off x="2510850" y="2303325"/>
            <a:ext cx="1510500" cy="5325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Row Major Presorting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0"/>
          <p:cNvSpPr txBox="1"/>
          <p:nvPr/>
        </p:nvSpPr>
        <p:spPr>
          <a:xfrm>
            <a:off x="505050" y="1226825"/>
            <a:ext cx="1389600" cy="5715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Column Major Baseline (47.56)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0"/>
          <p:cNvSpPr txBox="1"/>
          <p:nvPr/>
        </p:nvSpPr>
        <p:spPr>
          <a:xfrm>
            <a:off x="2510850" y="1226825"/>
            <a:ext cx="1510500" cy="5715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Presorting (2.02)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0"/>
          <p:cNvSpPr txBox="1"/>
          <p:nvPr/>
        </p:nvSpPr>
        <p:spPr>
          <a:xfrm>
            <a:off x="4662250" y="1226825"/>
            <a:ext cx="1535100" cy="5715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Eliminate Pointer Chasing (0.62)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0"/>
          <p:cNvSpPr txBox="1"/>
          <p:nvPr/>
        </p:nvSpPr>
        <p:spPr>
          <a:xfrm>
            <a:off x="6603300" y="1226825"/>
            <a:ext cx="2171700" cy="5715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Precompute Cumulative Sums (0.419)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0"/>
          <p:cNvSpPr txBox="1"/>
          <p:nvPr/>
        </p:nvSpPr>
        <p:spPr>
          <a:xfrm>
            <a:off x="7249425" y="4245675"/>
            <a:ext cx="1479600" cy="5715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Using Mergesort (0.410)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0" name="Google Shape;170;p10"/>
          <p:cNvCxnSpPr>
            <a:stCxn id="165" idx="3"/>
            <a:endCxn id="166" idx="1"/>
          </p:cNvCxnSpPr>
          <p:nvPr/>
        </p:nvCxnSpPr>
        <p:spPr>
          <a:xfrm>
            <a:off x="1894650" y="1512575"/>
            <a:ext cx="6162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1" name="Google Shape;171;p10"/>
          <p:cNvCxnSpPr>
            <a:stCxn id="166" idx="3"/>
            <a:endCxn id="167" idx="1"/>
          </p:cNvCxnSpPr>
          <p:nvPr/>
        </p:nvCxnSpPr>
        <p:spPr>
          <a:xfrm>
            <a:off x="4021350" y="1512575"/>
            <a:ext cx="6408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2" name="Google Shape;172;p10"/>
          <p:cNvCxnSpPr>
            <a:stCxn id="167" idx="3"/>
            <a:endCxn id="168" idx="1"/>
          </p:cNvCxnSpPr>
          <p:nvPr/>
        </p:nvCxnSpPr>
        <p:spPr>
          <a:xfrm>
            <a:off x="6197350" y="1512575"/>
            <a:ext cx="405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3" name="Google Shape;173;p10"/>
          <p:cNvSpPr txBox="1"/>
          <p:nvPr/>
        </p:nvSpPr>
        <p:spPr>
          <a:xfrm>
            <a:off x="5431150" y="4245675"/>
            <a:ext cx="1479600" cy="5715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Using Quicksort (0.409)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0"/>
          <p:cNvSpPr txBox="1"/>
          <p:nvPr/>
        </p:nvSpPr>
        <p:spPr>
          <a:xfrm>
            <a:off x="6355300" y="3055025"/>
            <a:ext cx="1389600" cy="5715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Blocking with SIMD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0"/>
          <p:cNvSpPr txBox="1"/>
          <p:nvPr/>
        </p:nvSpPr>
        <p:spPr>
          <a:xfrm>
            <a:off x="4505450" y="3055025"/>
            <a:ext cx="1233900" cy="5715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Blocked Data (0.404)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6" name="Google Shape;176;p10"/>
          <p:cNvCxnSpPr>
            <a:stCxn id="166" idx="3"/>
            <a:endCxn id="175" idx="0"/>
          </p:cNvCxnSpPr>
          <p:nvPr/>
        </p:nvCxnSpPr>
        <p:spPr>
          <a:xfrm>
            <a:off x="4021350" y="1512575"/>
            <a:ext cx="1101000" cy="1542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7" name="Google Shape;177;p10"/>
          <p:cNvCxnSpPr>
            <a:stCxn id="175" idx="3"/>
            <a:endCxn id="174" idx="1"/>
          </p:cNvCxnSpPr>
          <p:nvPr/>
        </p:nvCxnSpPr>
        <p:spPr>
          <a:xfrm>
            <a:off x="5739350" y="3340775"/>
            <a:ext cx="615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" name="Google Shape;178;p10"/>
          <p:cNvCxnSpPr>
            <a:stCxn id="174" idx="2"/>
            <a:endCxn id="173" idx="0"/>
          </p:cNvCxnSpPr>
          <p:nvPr/>
        </p:nvCxnSpPr>
        <p:spPr>
          <a:xfrm flipH="1">
            <a:off x="6170800" y="3626525"/>
            <a:ext cx="879300" cy="619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10"/>
          <p:cNvCxnSpPr>
            <a:stCxn id="174" idx="2"/>
            <a:endCxn id="169" idx="0"/>
          </p:cNvCxnSpPr>
          <p:nvPr/>
        </p:nvCxnSpPr>
        <p:spPr>
          <a:xfrm>
            <a:off x="7050100" y="3626525"/>
            <a:ext cx="939000" cy="619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10"/>
          <p:cNvCxnSpPr>
            <a:stCxn id="164" idx="3"/>
            <a:endCxn id="175" idx="0"/>
          </p:cNvCxnSpPr>
          <p:nvPr/>
        </p:nvCxnSpPr>
        <p:spPr>
          <a:xfrm>
            <a:off x="4021350" y="2569575"/>
            <a:ext cx="1101000" cy="48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10"/>
          <p:cNvSpPr txBox="1"/>
          <p:nvPr/>
        </p:nvSpPr>
        <p:spPr>
          <a:xfrm>
            <a:off x="2510850" y="3550375"/>
            <a:ext cx="1510500" cy="5325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Row Major SIMD (1.49)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2" name="Google Shape;182;p10"/>
          <p:cNvCxnSpPr>
            <a:stCxn id="164" idx="2"/>
            <a:endCxn id="181" idx="0"/>
          </p:cNvCxnSpPr>
          <p:nvPr/>
        </p:nvCxnSpPr>
        <p:spPr>
          <a:xfrm>
            <a:off x="3266100" y="2835825"/>
            <a:ext cx="0" cy="71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3" name="Google Shape;183;p10"/>
          <p:cNvCxnSpPr>
            <a:stCxn id="162" idx="0"/>
            <a:endCxn id="165" idx="2"/>
          </p:cNvCxnSpPr>
          <p:nvPr/>
        </p:nvCxnSpPr>
        <p:spPr>
          <a:xfrm rot="10800000">
            <a:off x="1199850" y="1798425"/>
            <a:ext cx="0" cy="50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4" name="Google Shape;184;p10"/>
          <p:cNvSpPr txBox="1"/>
          <p:nvPr/>
        </p:nvSpPr>
        <p:spPr>
          <a:xfrm>
            <a:off x="321475" y="4750600"/>
            <a:ext cx="2679000" cy="2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"/>
          <p:cNvSpPr txBox="1">
            <a:spLocks noGrp="1"/>
          </p:cNvSpPr>
          <p:nvPr>
            <p:ph type="body" idx="1"/>
          </p:nvPr>
        </p:nvSpPr>
        <p:spPr>
          <a:xfrm>
            <a:off x="3679025" y="348250"/>
            <a:ext cx="4593000" cy="44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75" lvl="0" indent="-257175" algn="l" rtl="0">
              <a:spcBef>
                <a:spcPts val="0"/>
              </a:spcBef>
              <a:spcAft>
                <a:spcPts val="0"/>
              </a:spcAft>
              <a:buClr>
                <a:srgbClr val="85200C"/>
              </a:buClr>
              <a:buSzPts val="900"/>
              <a:buChar char="◼"/>
            </a:pPr>
            <a:r>
              <a:rPr lang="en-US">
                <a:solidFill>
                  <a:srgbClr val="85200C"/>
                </a:solidFill>
              </a:rPr>
              <a:t>Core: Intel(R) Core (TM) i5-8257U CPU @ 1.40 GHz (Coffee Lake)</a:t>
            </a:r>
            <a:endParaRPr>
              <a:solidFill>
                <a:srgbClr val="85200C"/>
              </a:solidFill>
            </a:endParaRPr>
          </a:p>
          <a:p>
            <a:pPr marL="557212" lvl="1" indent="-214312" algn="l" rtl="0">
              <a:spcBef>
                <a:spcPts val="710"/>
              </a:spcBef>
              <a:spcAft>
                <a:spcPts val="0"/>
              </a:spcAft>
              <a:buSzPts val="1485"/>
              <a:buChar char="▪"/>
            </a:pPr>
            <a:r>
              <a:rPr lang="en-US"/>
              <a:t>L1: 32 KB</a:t>
            </a:r>
            <a:endParaRPr/>
          </a:p>
          <a:p>
            <a:pPr marL="557212" lvl="1" indent="-214312" algn="l" rtl="0">
              <a:spcBef>
                <a:spcPts val="710"/>
              </a:spcBef>
              <a:spcAft>
                <a:spcPts val="0"/>
              </a:spcAft>
              <a:buSzPts val="1485"/>
              <a:buChar char="▪"/>
            </a:pPr>
            <a:r>
              <a:rPr lang="en-US"/>
              <a:t>L2: 256 KB</a:t>
            </a:r>
            <a:endParaRPr/>
          </a:p>
          <a:p>
            <a:pPr marL="557212" lvl="1" indent="-214312" algn="l" rtl="0">
              <a:spcBef>
                <a:spcPts val="710"/>
              </a:spcBef>
              <a:spcAft>
                <a:spcPts val="0"/>
              </a:spcAft>
              <a:buSzPts val="1485"/>
              <a:buChar char="▪"/>
            </a:pPr>
            <a:r>
              <a:rPr lang="en-US"/>
              <a:t>L3: 6 MB</a:t>
            </a:r>
            <a:endParaRPr/>
          </a:p>
          <a:p>
            <a:pPr marL="257175" lvl="0" indent="-257175" algn="l" rtl="0">
              <a:spcBef>
                <a:spcPts val="900"/>
              </a:spcBef>
              <a:spcAft>
                <a:spcPts val="0"/>
              </a:spcAft>
              <a:buClr>
                <a:srgbClr val="85200C"/>
              </a:buClr>
              <a:buSzPts val="900"/>
              <a:buChar char="◼"/>
            </a:pPr>
            <a:r>
              <a:rPr lang="en-US">
                <a:solidFill>
                  <a:srgbClr val="85200C"/>
                </a:solidFill>
              </a:rPr>
              <a:t>Operating System: macOS Catalina (10.15.3)</a:t>
            </a:r>
            <a:endParaRPr>
              <a:solidFill>
                <a:srgbClr val="85200C"/>
              </a:solidFill>
            </a:endParaRPr>
          </a:p>
          <a:p>
            <a:pPr marL="257175" lvl="0" indent="-257175" algn="l" rtl="0">
              <a:spcBef>
                <a:spcPts val="900"/>
              </a:spcBef>
              <a:spcAft>
                <a:spcPts val="0"/>
              </a:spcAft>
              <a:buClr>
                <a:srgbClr val="85200C"/>
              </a:buClr>
              <a:buSzPts val="900"/>
              <a:buChar char="◼"/>
            </a:pPr>
            <a:r>
              <a:rPr lang="en-US">
                <a:solidFill>
                  <a:srgbClr val="85200C"/>
                </a:solidFill>
              </a:rPr>
              <a:t>Compiler: gcc 4.2.1 (linked to clang 11.0.0)</a:t>
            </a:r>
            <a:endParaRPr>
              <a:solidFill>
                <a:srgbClr val="85200C"/>
              </a:solidFill>
            </a:endParaRPr>
          </a:p>
          <a:p>
            <a:pPr marL="557212" lvl="1" indent="-214312" algn="l" rtl="0">
              <a:spcBef>
                <a:spcPts val="710"/>
              </a:spcBef>
              <a:spcAft>
                <a:spcPts val="0"/>
              </a:spcAft>
              <a:buSzPts val="1485"/>
              <a:buChar char="▪"/>
            </a:pPr>
            <a:r>
              <a:rPr lang="en-US"/>
              <a:t>-03</a:t>
            </a:r>
            <a:endParaRPr/>
          </a:p>
          <a:p>
            <a:pPr marL="557212" lvl="1" indent="-214312" algn="l" rtl="0">
              <a:spcBef>
                <a:spcPts val="710"/>
              </a:spcBef>
              <a:spcAft>
                <a:spcPts val="0"/>
              </a:spcAft>
              <a:buSzPts val="1485"/>
              <a:buChar char="▪"/>
            </a:pPr>
            <a:r>
              <a:rPr lang="en-US"/>
              <a:t>-fno-tree-vectorize</a:t>
            </a:r>
            <a:endParaRPr/>
          </a:p>
          <a:p>
            <a:pPr marL="557212" lvl="1" indent="-214312" algn="l" rtl="0">
              <a:spcBef>
                <a:spcPts val="710"/>
              </a:spcBef>
              <a:spcAft>
                <a:spcPts val="0"/>
              </a:spcAft>
              <a:buSzPts val="1485"/>
              <a:buChar char="▪"/>
            </a:pPr>
            <a:r>
              <a:rPr lang="en-US"/>
              <a:t>-march=native</a:t>
            </a:r>
            <a:endParaRPr/>
          </a:p>
          <a:p>
            <a:pPr marL="257175" lvl="0" indent="-257175" algn="l" rtl="0">
              <a:spcBef>
                <a:spcPts val="900"/>
              </a:spcBef>
              <a:spcAft>
                <a:spcPts val="0"/>
              </a:spcAft>
              <a:buClr>
                <a:srgbClr val="85200C"/>
              </a:buClr>
              <a:buSzPts val="900"/>
              <a:buChar char="◼"/>
            </a:pPr>
            <a:r>
              <a:rPr lang="en-US">
                <a:solidFill>
                  <a:srgbClr val="85200C"/>
                </a:solidFill>
              </a:rPr>
              <a:t>Dataset: Criteo Terabyte Click Log Dataset</a:t>
            </a:r>
            <a:endParaRPr>
              <a:solidFill>
                <a:srgbClr val="85200C"/>
              </a:solidFill>
            </a:endParaRPr>
          </a:p>
          <a:p>
            <a:pPr marL="557212" lvl="1" indent="-214312" algn="l" rtl="0">
              <a:spcBef>
                <a:spcPts val="710"/>
              </a:spcBef>
              <a:spcAft>
                <a:spcPts val="0"/>
              </a:spcAft>
              <a:buSzPts val="1485"/>
              <a:buChar char="▪"/>
            </a:pPr>
            <a:r>
              <a:rPr lang="en-US"/>
              <a:t>7,218,569 samples</a:t>
            </a:r>
            <a:endParaRPr/>
          </a:p>
          <a:p>
            <a:pPr marL="557212" lvl="1" indent="-214312" algn="l" rtl="0">
              <a:spcBef>
                <a:spcPts val="710"/>
              </a:spcBef>
              <a:spcAft>
                <a:spcPts val="0"/>
              </a:spcAft>
              <a:buSzPts val="1485"/>
              <a:buChar char="▪"/>
            </a:pPr>
            <a:r>
              <a:rPr lang="en-US"/>
              <a:t>10 features</a:t>
            </a:r>
            <a:endParaRPr/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1" name="Google Shape;191;p11"/>
          <p:cNvPicPr preferRelativeResize="0"/>
          <p:nvPr/>
        </p:nvPicPr>
        <p:blipFill rotWithShape="1">
          <a:blip r:embed="rId3">
            <a:alphaModFix/>
          </a:blip>
          <a:srcRect l="36341" t="8658" r="37472" b="59508"/>
          <a:stretch/>
        </p:blipFill>
        <p:spPr>
          <a:xfrm>
            <a:off x="1433625" y="1614175"/>
            <a:ext cx="771525" cy="722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1"/>
          <p:cNvSpPr txBox="1"/>
          <p:nvPr/>
        </p:nvSpPr>
        <p:spPr>
          <a:xfrm>
            <a:off x="510650" y="2251150"/>
            <a:ext cx="26070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rgbClr val="4771C4"/>
                </a:solidFill>
                <a:latin typeface="Calibri"/>
                <a:ea typeface="Calibri"/>
                <a:cs typeface="Calibri"/>
                <a:sym typeface="Calibri"/>
              </a:rPr>
              <a:t>Experimental </a:t>
            </a:r>
            <a:endParaRPr sz="2700" b="1">
              <a:solidFill>
                <a:srgbClr val="4771C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rgbClr val="4771C4"/>
                </a:solidFill>
                <a:latin typeface="Calibri"/>
                <a:ea typeface="Calibri"/>
                <a:cs typeface="Calibri"/>
                <a:sym typeface="Calibri"/>
              </a:rPr>
              <a:t>Setup</a:t>
            </a:r>
            <a:endParaRPr sz="2700" b="1">
              <a:solidFill>
                <a:srgbClr val="4771C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"/>
          <p:cNvSpPr txBox="1">
            <a:spLocks noGrp="1"/>
          </p:cNvSpPr>
          <p:nvPr>
            <p:ph type="title"/>
          </p:nvPr>
        </p:nvSpPr>
        <p:spPr>
          <a:xfrm>
            <a:off x="364052" y="285750"/>
            <a:ext cx="8406000" cy="571500"/>
          </a:xfrm>
          <a:prstGeom prst="rect">
            <a:avLst/>
          </a:prstGeom>
        </p:spPr>
        <p:txBody>
          <a:bodyPr spcFirstLastPara="1" wrap="square" lIns="91425" tIns="91425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Runtime</a:t>
            </a:r>
            <a:endParaRPr/>
          </a:p>
        </p:txBody>
      </p:sp>
      <p:sp>
        <p:nvSpPr>
          <p:cNvPr id="199" name="Google Shape;199;p12"/>
          <p:cNvSpPr txBox="1"/>
          <p:nvPr/>
        </p:nvSpPr>
        <p:spPr>
          <a:xfrm>
            <a:off x="242850" y="1107325"/>
            <a:ext cx="13719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Run time [cycles 1e10]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2"/>
          <p:cNvSpPr txBox="1"/>
          <p:nvPr/>
        </p:nvSpPr>
        <p:spPr>
          <a:xfrm>
            <a:off x="1769150" y="1034200"/>
            <a:ext cx="14553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Complete Tree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2"/>
          <p:cNvSpPr txBox="1"/>
          <p:nvPr/>
        </p:nvSpPr>
        <p:spPr>
          <a:xfrm>
            <a:off x="2160350" y="4095600"/>
            <a:ext cx="10641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Number of rows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2"/>
          <p:cNvSpPr txBox="1"/>
          <p:nvPr/>
        </p:nvSpPr>
        <p:spPr>
          <a:xfrm>
            <a:off x="4521775" y="1107325"/>
            <a:ext cx="13719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Run time [cycles 1e8]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3" name="Google Shape;203;p12"/>
          <p:cNvPicPr preferRelativeResize="0"/>
          <p:nvPr/>
        </p:nvPicPr>
        <p:blipFill rotWithShape="1">
          <a:blip r:embed="rId3">
            <a:alphaModFix/>
          </a:blip>
          <a:srcRect l="8938" t="11381" r="8225" b="9466"/>
          <a:stretch/>
        </p:blipFill>
        <p:spPr>
          <a:xfrm>
            <a:off x="4875375" y="1357000"/>
            <a:ext cx="3791975" cy="2588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2"/>
          <p:cNvSpPr txBox="1"/>
          <p:nvPr/>
        </p:nvSpPr>
        <p:spPr>
          <a:xfrm>
            <a:off x="6071775" y="1034200"/>
            <a:ext cx="19971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Split Finding Algorithm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2"/>
          <p:cNvSpPr txBox="1"/>
          <p:nvPr/>
        </p:nvSpPr>
        <p:spPr>
          <a:xfrm>
            <a:off x="5370725" y="3843200"/>
            <a:ext cx="33345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Calibri"/>
                <a:ea typeface="Calibri"/>
                <a:cs typeface="Calibri"/>
                <a:sym typeface="Calibri"/>
              </a:rPr>
              <a:t>200k                        400k                       600k                       800k                      1000k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6" name="Google Shape;206;p12"/>
          <p:cNvPicPr preferRelativeResize="0"/>
          <p:nvPr/>
        </p:nvPicPr>
        <p:blipFill rotWithShape="1">
          <a:blip r:embed="rId4">
            <a:alphaModFix/>
          </a:blip>
          <a:srcRect l="7256" t="11928" r="8262" b="9281"/>
          <a:stretch/>
        </p:blipFill>
        <p:spPr>
          <a:xfrm>
            <a:off x="487000" y="1372438"/>
            <a:ext cx="3856669" cy="2569238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2"/>
          <p:cNvSpPr txBox="1"/>
          <p:nvPr/>
        </p:nvSpPr>
        <p:spPr>
          <a:xfrm>
            <a:off x="1052525" y="3843200"/>
            <a:ext cx="33345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Calibri"/>
                <a:ea typeface="Calibri"/>
                <a:cs typeface="Calibri"/>
                <a:sym typeface="Calibri"/>
              </a:rPr>
              <a:t>200k                        400k                       600k                        800k                      1000k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2"/>
          <p:cNvSpPr txBox="1"/>
          <p:nvPr/>
        </p:nvSpPr>
        <p:spPr>
          <a:xfrm>
            <a:off x="6538275" y="4095600"/>
            <a:ext cx="10641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Number of rows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3"/>
          <p:cNvSpPr txBox="1">
            <a:spLocks noGrp="1"/>
          </p:cNvSpPr>
          <p:nvPr>
            <p:ph type="title"/>
          </p:nvPr>
        </p:nvSpPr>
        <p:spPr>
          <a:xfrm>
            <a:off x="364052" y="285750"/>
            <a:ext cx="8406000" cy="571500"/>
          </a:xfrm>
          <a:prstGeom prst="rect">
            <a:avLst/>
          </a:prstGeom>
        </p:spPr>
        <p:txBody>
          <a:bodyPr spcFirstLastPara="1" wrap="square" lIns="91425" tIns="91425" rIns="91425" bIns="45700" anchor="t" anchorCtr="0">
            <a:noAutofit/>
          </a:bodyPr>
          <a:lstStyle/>
          <a:p>
            <a:pPr lvl="0"/>
            <a:r>
              <a:rPr lang="en-US" dirty="0"/>
              <a:t>Percentage of Total Runtime¹</a:t>
            </a:r>
            <a:endParaRPr baseline="30000" dirty="0"/>
          </a:p>
        </p:txBody>
      </p:sp>
      <p:sp>
        <p:nvSpPr>
          <p:cNvPr id="215" name="Google Shape;215;p13"/>
          <p:cNvSpPr txBox="1"/>
          <p:nvPr/>
        </p:nvSpPr>
        <p:spPr>
          <a:xfrm>
            <a:off x="246225" y="4660150"/>
            <a:ext cx="2711400" cy="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aseline="3000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sz="1000">
                <a:latin typeface="Calibri"/>
                <a:ea typeface="Calibri"/>
                <a:cs typeface="Calibri"/>
                <a:sym typeface="Calibri"/>
              </a:rPr>
              <a:t>Blocking with SIMD and Quicksort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6" name="Google Shape;216;p13"/>
          <p:cNvPicPr preferRelativeResize="0"/>
          <p:nvPr/>
        </p:nvPicPr>
        <p:blipFill rotWithShape="1">
          <a:blip r:embed="rId3">
            <a:alphaModFix/>
          </a:blip>
          <a:srcRect r="14368" b="5704"/>
          <a:stretch/>
        </p:blipFill>
        <p:spPr>
          <a:xfrm>
            <a:off x="196925" y="1331375"/>
            <a:ext cx="4806378" cy="2854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3"/>
          <p:cNvPicPr preferRelativeResize="0"/>
          <p:nvPr/>
        </p:nvPicPr>
        <p:blipFill rotWithShape="1">
          <a:blip r:embed="rId4">
            <a:alphaModFix/>
          </a:blip>
          <a:srcRect b="6533"/>
          <a:stretch/>
        </p:blipFill>
        <p:spPr>
          <a:xfrm>
            <a:off x="5047225" y="1359275"/>
            <a:ext cx="3996499" cy="269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6675241A-ACBA-2945-9D3E-AB3BBC519C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17"/>
          <a:stretch/>
        </p:blipFill>
        <p:spPr bwMode="auto">
          <a:xfrm>
            <a:off x="617820" y="1075025"/>
            <a:ext cx="7718375" cy="3495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3" name="Google Shape;223;p14"/>
          <p:cNvSpPr txBox="1">
            <a:spLocks noGrp="1"/>
          </p:cNvSpPr>
          <p:nvPr>
            <p:ph type="title"/>
          </p:nvPr>
        </p:nvSpPr>
        <p:spPr>
          <a:xfrm>
            <a:off x="369002" y="315825"/>
            <a:ext cx="8406000" cy="571500"/>
          </a:xfrm>
          <a:prstGeom prst="rect">
            <a:avLst/>
          </a:prstGeom>
        </p:spPr>
        <p:txBody>
          <a:bodyPr spcFirstLastPara="1" wrap="square" lIns="91425" tIns="91425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Performance of Split Finding Algorithm</a:t>
            </a:r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3704950" y="4674200"/>
            <a:ext cx="10641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Number of rows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4"/>
          <p:cNvSpPr txBox="1"/>
          <p:nvPr/>
        </p:nvSpPr>
        <p:spPr>
          <a:xfrm>
            <a:off x="1425625" y="1218426"/>
            <a:ext cx="15411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Calibri"/>
                <a:ea typeface="Calibri"/>
                <a:cs typeface="Calibri"/>
                <a:sym typeface="Calibri"/>
              </a:rPr>
              <a:t>Performance [flops/cycle]</a:t>
            </a:r>
            <a:endParaRPr sz="9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14"/>
          <p:cNvSpPr txBox="1"/>
          <p:nvPr/>
        </p:nvSpPr>
        <p:spPr>
          <a:xfrm>
            <a:off x="2076950" y="4486500"/>
            <a:ext cx="46440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Calibri"/>
                <a:ea typeface="Calibri"/>
                <a:cs typeface="Calibri"/>
                <a:sym typeface="Calibri"/>
              </a:rPr>
              <a:t>200k                                  400k                                   600k                                     800k                                  1000k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TH Course">
  <a:themeElements>
    <a:clrScheme name="ETH">
      <a:dk1>
        <a:srgbClr val="000000"/>
      </a:dk1>
      <a:lt1>
        <a:srgbClr val="FFFFFF"/>
      </a:lt1>
      <a:dk2>
        <a:srgbClr val="002B5F"/>
      </a:dk2>
      <a:lt2>
        <a:srgbClr val="808080"/>
      </a:lt2>
      <a:accent1>
        <a:srgbClr val="4F0E2B"/>
      </a:accent1>
      <a:accent2>
        <a:srgbClr val="005C3C"/>
      </a:accent2>
      <a:accent3>
        <a:srgbClr val="A03232"/>
      </a:accent3>
      <a:accent4>
        <a:srgbClr val="F7F0BC"/>
      </a:accent4>
      <a:accent5>
        <a:srgbClr val="C8DEC8"/>
      </a:accent5>
      <a:accent6>
        <a:srgbClr val="D6D6F5"/>
      </a:accent6>
      <a:hlink>
        <a:srgbClr val="A71D5B"/>
      </a:hlink>
      <a:folHlink>
        <a:srgbClr val="A71D5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454</Words>
  <Application>Microsoft Macintosh PowerPoint</Application>
  <PresentationFormat>On-screen Show (16:9)</PresentationFormat>
  <Paragraphs>124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Noto Sans Symbols</vt:lpstr>
      <vt:lpstr>Roboto</vt:lpstr>
      <vt:lpstr>Arial Narrow</vt:lpstr>
      <vt:lpstr>Times New Roman</vt:lpstr>
      <vt:lpstr>Spectral</vt:lpstr>
      <vt:lpstr>Calibri</vt:lpstr>
      <vt:lpstr>Arial</vt:lpstr>
      <vt:lpstr>ETH Course</vt:lpstr>
      <vt:lpstr>PowerPoint Presentation</vt:lpstr>
      <vt:lpstr>PowerPoint Presentation</vt:lpstr>
      <vt:lpstr>Overview of Results</vt:lpstr>
      <vt:lpstr>Cost Analysis</vt:lpstr>
      <vt:lpstr>Optimization Workflow</vt:lpstr>
      <vt:lpstr>PowerPoint Presentation</vt:lpstr>
      <vt:lpstr>Runtime</vt:lpstr>
      <vt:lpstr>Percentage of Total Runtime¹</vt:lpstr>
      <vt:lpstr>Performance of Split Finding Algorithm</vt:lpstr>
      <vt:lpstr>Roofline Plot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Amory Hoste</cp:lastModifiedBy>
  <cp:revision>1</cp:revision>
  <dcterms:modified xsi:type="dcterms:W3CDTF">2020-05-23T21:53:39Z</dcterms:modified>
</cp:coreProperties>
</file>